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5" r:id="rId3"/>
    <p:sldId id="264" r:id="rId4"/>
    <p:sldId id="257" r:id="rId5"/>
    <p:sldId id="266" r:id="rId6"/>
    <p:sldId id="259" r:id="rId7"/>
    <p:sldId id="258" r:id="rId8"/>
    <p:sldId id="268" r:id="rId9"/>
    <p:sldId id="267" r:id="rId10"/>
    <p:sldId id="269" r:id="rId11"/>
    <p:sldId id="260" r:id="rId12"/>
    <p:sldId id="261" r:id="rId13"/>
    <p:sldId id="262" r:id="rId14"/>
    <p:sldId id="272" r:id="rId15"/>
    <p:sldId id="263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15"/>
  </p:normalViewPr>
  <p:slideViewPr>
    <p:cSldViewPr snapToGrid="0">
      <p:cViewPr varScale="1">
        <p:scale>
          <a:sx n="116" d="100"/>
          <a:sy n="116" d="100"/>
        </p:scale>
        <p:origin x="2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25C6-E101-0E43-97E5-7A2C187F4F71}" type="datetimeFigureOut">
              <a:rPr kumimoji="1" lang="ko-Kore-KR" altLang="en-US" smtClean="0"/>
              <a:t>2023. 11. 17.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DDB4A-ADE5-6542-BF4F-7192912B68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484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ore-KR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java -jar ../program/Trimmomatic-0.39/trimmomatic-0.39.jar </a:t>
            </a:r>
            <a:r>
              <a:rPr lang="en" altLang="ko-Kore-KR" sz="1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PE</a:t>
            </a:r>
            <a:r>
              <a:rPr lang="en" altLang="ko-Kore-KR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-phred33 Daewon_1.fastq.gz Daewon_2.fastq.gz Daewon_1_paired.fq.gz Daewon_2_paired.fq.gz Daewon_1_unpaired.fq.gz Daewon_2_unpaired.fq.gz ILLUMINACLIP:../program/Trimmomatic-0.39/adapters/TruSeq3-PE.fa:2:30:10 SLIDINGWINDOW:4:20 MINLEN:36</a:t>
            </a: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DDB4A-ADE5-6542-BF4F-7192912B6820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737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bwa mem /data2/ref/</a:t>
            </a:r>
            <a:r>
              <a:rPr lang="en" altLang="ko-Kore-K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Gmax</a:t>
            </a: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/assembly/Gmax_275_v2.0.fa ../repository/trimmed/Daewon_1_paired.fq.gz ../repository/trimmed/Daewon_2_paired.fq.gz | </a:t>
            </a:r>
            <a:r>
              <a:rPr lang="en" altLang="ko-Kore-K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samtools</a:t>
            </a: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view -bs -q30 &gt; </a:t>
            </a:r>
            <a:r>
              <a:rPr lang="en" altLang="ko-Kore-K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D.bam</a:t>
            </a:r>
            <a:endParaRPr lang="en" altLang="ko-Kore-KR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DDB4A-ADE5-6542-BF4F-7192912B6820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2516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ore-KR" dirty="0" err="1"/>
              <a:t>samtools</a:t>
            </a:r>
            <a:r>
              <a:rPr lang="en" altLang="ko-Kore-KR" dirty="0"/>
              <a:t> </a:t>
            </a:r>
            <a:r>
              <a:rPr lang="en" altLang="ko-Kore-KR" dirty="0" err="1"/>
              <a:t>mpileup</a:t>
            </a:r>
            <a:r>
              <a:rPr lang="en" altLang="ko-Kore-KR" dirty="0"/>
              <a:t> -f Gmax_275_v2.0.fa -v </a:t>
            </a:r>
            <a:r>
              <a:rPr lang="en" altLang="ko-Kore-KR" b="1" dirty="0"/>
              <a:t>-t DP,AD,ADF,ADR,SP,INFO/AD,INFO/ADF,INFO/ADR</a:t>
            </a:r>
            <a:r>
              <a:rPr lang="en" altLang="ko-Kore-KR" dirty="0"/>
              <a:t> -u -b </a:t>
            </a:r>
            <a:r>
              <a:rPr lang="en" altLang="ko-Kore-KR" dirty="0" err="1"/>
              <a:t>bam_list</a:t>
            </a:r>
            <a:r>
              <a:rPr lang="en" altLang="ko-Kore-KR" dirty="0"/>
              <a:t> | </a:t>
            </a:r>
            <a:r>
              <a:rPr lang="en" altLang="ko-Kore-KR" dirty="0" err="1"/>
              <a:t>bcftools</a:t>
            </a:r>
            <a:r>
              <a:rPr lang="en" altLang="ko-Kore-KR" dirty="0"/>
              <a:t> call -</a:t>
            </a:r>
            <a:r>
              <a:rPr lang="en" altLang="ko-Kore-KR" dirty="0" err="1"/>
              <a:t>Ov</a:t>
            </a:r>
            <a:r>
              <a:rPr lang="en" altLang="ko-Kore-KR" dirty="0"/>
              <a:t> -mv -o </a:t>
            </a:r>
            <a:r>
              <a:rPr lang="en" altLang="ko-Kore-KR" dirty="0" err="1"/>
              <a:t>UV.chojam.variant.vcf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DDB4A-ADE5-6542-BF4F-7192912B6820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0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3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0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2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41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8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51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5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2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8B34-8AE7-4CD9-A26D-AD91179A583D}" type="datetimeFigureOut">
              <a:rPr lang="ko-KR" altLang="en-US" smtClean="0"/>
              <a:t>2023. 11. 17.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15F4-0350-4F2F-B438-D8953F4BFD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7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o-bwa.sourceforge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Resequencing pipeline using </a:t>
            </a:r>
            <a:br>
              <a:rPr lang="en-US" altLang="ko-KR" dirty="0"/>
            </a:br>
            <a:r>
              <a:rPr lang="en-US" altLang="ko-KR" dirty="0" err="1"/>
              <a:t>Samtools</a:t>
            </a:r>
            <a:r>
              <a:rPr lang="en-US" altLang="ko-KR" dirty="0"/>
              <a:t> and </a:t>
            </a:r>
            <a:r>
              <a:rPr lang="en-US" altLang="ko-KR" dirty="0" err="1"/>
              <a:t>vcftools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06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52656D-A04A-27D3-F1D0-4591535A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94" y="95250"/>
            <a:ext cx="5740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BWA indexing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BWA</a:t>
            </a:r>
          </a:p>
          <a:p>
            <a:pPr lvl="1"/>
            <a:r>
              <a:rPr lang="en-US" altLang="ko-KR" dirty="0"/>
              <a:t>Burrows-Wheeler Aligner</a:t>
            </a:r>
          </a:p>
          <a:p>
            <a:pPr lvl="1"/>
            <a:r>
              <a:rPr lang="en-US" altLang="ko-KR" dirty="0">
                <a:hlinkClick r:id="rId2"/>
              </a:rPr>
              <a:t>http://bio-bwa.sourceforge.net/</a:t>
            </a:r>
            <a:endParaRPr lang="en-US" altLang="ko-KR" dirty="0"/>
          </a:p>
          <a:p>
            <a:pPr lvl="1"/>
            <a:r>
              <a:rPr lang="en-US" altLang="ko-KR" dirty="0"/>
              <a:t>Aligning program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Indexing</a:t>
            </a:r>
          </a:p>
          <a:p>
            <a:pPr lvl="1"/>
            <a:r>
              <a:rPr lang="en-US" altLang="ko-KR" dirty="0" err="1"/>
              <a:t>bwa</a:t>
            </a:r>
            <a:r>
              <a:rPr lang="en-US" altLang="ko-KR" dirty="0"/>
              <a:t> index &lt;</a:t>
            </a:r>
            <a:r>
              <a:rPr lang="en-US" altLang="ko-KR" dirty="0" err="1"/>
              <a:t>ref.fa</a:t>
            </a:r>
            <a:r>
              <a:rPr lang="en-US" altLang="ko-KR" dirty="0"/>
              <a:t>&gt;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445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Aligning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bwa</a:t>
            </a:r>
            <a:r>
              <a:rPr lang="en-US" altLang="ko-KR" dirty="0"/>
              <a:t> mem &lt;</a:t>
            </a:r>
            <a:r>
              <a:rPr lang="en-US" altLang="ko-KR" dirty="0" err="1"/>
              <a:t>ref.fa</a:t>
            </a:r>
            <a:r>
              <a:rPr lang="en-US" altLang="ko-KR" dirty="0"/>
              <a:t>&gt; &lt;fastq1&gt; &lt;fastq2&gt; … | </a:t>
            </a:r>
            <a:r>
              <a:rPr lang="en-US" altLang="ko-KR" dirty="0" err="1"/>
              <a:t>samtools</a:t>
            </a:r>
            <a:r>
              <a:rPr lang="en-US" altLang="ko-KR" dirty="0"/>
              <a:t> view –</a:t>
            </a:r>
            <a:r>
              <a:rPr lang="en-US" altLang="ko-KR" dirty="0" err="1"/>
              <a:t>bS</a:t>
            </a:r>
            <a:r>
              <a:rPr lang="en-US" altLang="ko-KR" dirty="0"/>
              <a:t> - &gt; &lt;</a:t>
            </a:r>
            <a:r>
              <a:rPr lang="en-US" altLang="ko-KR" dirty="0" err="1"/>
              <a:t>filename.bam</a:t>
            </a:r>
            <a:r>
              <a:rPr lang="en-US" altLang="ko-KR" dirty="0"/>
              <a:t>&gt;</a:t>
            </a:r>
          </a:p>
          <a:p>
            <a:pPr lvl="1"/>
            <a:r>
              <a:rPr lang="en-US" altLang="ko-KR" dirty="0" err="1"/>
              <a:t>bwa</a:t>
            </a:r>
            <a:r>
              <a:rPr lang="en-US" altLang="ko-KR" dirty="0"/>
              <a:t> mem make </a:t>
            </a:r>
            <a:r>
              <a:rPr lang="en-US" altLang="ko-KR" dirty="0" err="1"/>
              <a:t>sam</a:t>
            </a:r>
            <a:r>
              <a:rPr lang="en-US" altLang="ko-KR" dirty="0"/>
              <a:t> file as output</a:t>
            </a:r>
          </a:p>
          <a:p>
            <a:pPr lvl="1"/>
            <a:r>
              <a:rPr lang="en-US" altLang="ko-KR" dirty="0"/>
              <a:t>| mean after</a:t>
            </a:r>
          </a:p>
          <a:p>
            <a:pPr lvl="1"/>
            <a:r>
              <a:rPr lang="en-US" altLang="ko-KR" dirty="0"/>
              <a:t>After the aligning, </a:t>
            </a:r>
            <a:r>
              <a:rPr lang="en-US" altLang="ko-KR" dirty="0" err="1"/>
              <a:t>sam</a:t>
            </a:r>
            <a:r>
              <a:rPr lang="en-US" altLang="ko-KR" dirty="0"/>
              <a:t> file is converted as bam file using </a:t>
            </a:r>
            <a:r>
              <a:rPr lang="en-US" altLang="ko-KR" dirty="0" err="1"/>
              <a:t>samtools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 err="1"/>
              <a:t>Samtools</a:t>
            </a:r>
            <a:r>
              <a:rPr lang="en-US" altLang="ko-KR" dirty="0"/>
              <a:t> option</a:t>
            </a:r>
          </a:p>
          <a:p>
            <a:pPr lvl="2"/>
            <a:r>
              <a:rPr lang="en-US" altLang="ko-KR" dirty="0"/>
              <a:t>-q mapping quality</a:t>
            </a:r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ore-KR" dirty="0"/>
          </a:p>
          <a:p>
            <a:pPr marL="914400" lvl="2" indent="0">
              <a:buNone/>
            </a:pP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/data2/ref/</a:t>
            </a:r>
            <a:r>
              <a:rPr lang="en" altLang="ko-Kore-KR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Gmax</a:t>
            </a: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/assembly/Gmax_275_v2.0.fa </a:t>
            </a:r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2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Sorting &amp; indexing bam </a:t>
            </a:r>
            <a:br>
              <a:rPr lang="en-US" altLang="ko-KR" dirty="0"/>
            </a:br>
            <a:r>
              <a:rPr lang="en-US" altLang="ko-KR" dirty="0"/>
              <a:t>and </a:t>
            </a:r>
            <a:r>
              <a:rPr lang="en-US" altLang="ko-KR" dirty="0" err="1"/>
              <a:t>Fasta</a:t>
            </a:r>
            <a:r>
              <a:rPr lang="en-US" altLang="ko-KR" dirty="0"/>
              <a:t> indexing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samtools</a:t>
            </a:r>
            <a:r>
              <a:rPr lang="en-US" altLang="ko-KR" dirty="0"/>
              <a:t> sort &lt;</a:t>
            </a:r>
            <a:r>
              <a:rPr lang="en-US" altLang="ko-KR" dirty="0" err="1"/>
              <a:t>in.bam</a:t>
            </a:r>
            <a:r>
              <a:rPr lang="en-US" altLang="ko-KR" dirty="0"/>
              <a:t>&gt; -o &lt;</a:t>
            </a:r>
            <a:r>
              <a:rPr lang="en-US" altLang="ko-KR" dirty="0" err="1"/>
              <a:t>out.sort.bam</a:t>
            </a:r>
            <a:r>
              <a:rPr lang="en-US" altLang="ko-KR" dirty="0"/>
              <a:t>&gt;</a:t>
            </a:r>
          </a:p>
          <a:p>
            <a:endParaRPr lang="en-US" altLang="ko-KR" dirty="0"/>
          </a:p>
          <a:p>
            <a:r>
              <a:rPr lang="en-US" altLang="ko-KR" dirty="0" err="1"/>
              <a:t>samtools</a:t>
            </a:r>
            <a:r>
              <a:rPr lang="en-US" altLang="ko-KR" dirty="0"/>
              <a:t> index &lt;</a:t>
            </a:r>
            <a:r>
              <a:rPr lang="en-US" altLang="ko-KR" dirty="0" err="1"/>
              <a:t>out.sort.bam</a:t>
            </a:r>
            <a:r>
              <a:rPr lang="en-US" altLang="ko-KR" dirty="0"/>
              <a:t>&gt;</a:t>
            </a:r>
          </a:p>
          <a:p>
            <a:endParaRPr lang="en-US" altLang="ko-KR" dirty="0"/>
          </a:p>
          <a:p>
            <a:r>
              <a:rPr lang="en-US" altLang="ko-KR" dirty="0" err="1"/>
              <a:t>samtools</a:t>
            </a:r>
            <a:r>
              <a:rPr lang="en-US" altLang="ko-KR" dirty="0"/>
              <a:t> </a:t>
            </a:r>
            <a:r>
              <a:rPr lang="en-US" altLang="ko-KR" dirty="0" err="1"/>
              <a:t>faidx</a:t>
            </a:r>
            <a:r>
              <a:rPr lang="en-US" altLang="ko-KR" dirty="0"/>
              <a:t> &lt;</a:t>
            </a:r>
            <a:r>
              <a:rPr lang="en-US" altLang="ko-KR" dirty="0" err="1"/>
              <a:t>ref.fa</a:t>
            </a:r>
            <a:r>
              <a:rPr lang="en-US" altLang="ko-K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2475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samtools</a:t>
            </a:r>
            <a:r>
              <a:rPr lang="en-US" altLang="ko-KR" dirty="0"/>
              <a:t> </a:t>
            </a:r>
            <a:r>
              <a:rPr lang="en-US" altLang="ko-KR" dirty="0" err="1"/>
              <a:t>tview</a:t>
            </a:r>
            <a:r>
              <a:rPr lang="en-US" altLang="ko-KR" dirty="0"/>
              <a:t> &lt;</a:t>
            </a:r>
            <a:r>
              <a:rPr lang="en-US" altLang="ko-KR" dirty="0" err="1"/>
              <a:t>bamfile</a:t>
            </a:r>
            <a:r>
              <a:rPr lang="en-US" altLang="ko-KR" dirty="0"/>
              <a:t>&gt; &lt;</a:t>
            </a:r>
            <a:r>
              <a:rPr lang="en-US" altLang="ko-KR" dirty="0" err="1"/>
              <a:t>ref.fa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5" y="2425960"/>
            <a:ext cx="66675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Pileup or multiple pileup &amp;</a:t>
            </a:r>
            <a:br>
              <a:rPr lang="en-US" altLang="ko-KR" dirty="0"/>
            </a:br>
            <a:r>
              <a:rPr lang="en-US" altLang="ko-KR" dirty="0"/>
              <a:t>variant calling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Pileup</a:t>
            </a:r>
          </a:p>
          <a:p>
            <a:pPr lvl="1"/>
            <a:r>
              <a:rPr lang="en-US" altLang="ko-KR" dirty="0" err="1"/>
              <a:t>samtools</a:t>
            </a:r>
            <a:r>
              <a:rPr lang="en-US" altLang="ko-KR" dirty="0"/>
              <a:t> </a:t>
            </a:r>
            <a:r>
              <a:rPr lang="en-US" altLang="ko-KR" dirty="0" err="1"/>
              <a:t>mpileup</a:t>
            </a:r>
            <a:r>
              <a:rPr lang="en-US" altLang="ko-KR" dirty="0"/>
              <a:t> –f &lt;</a:t>
            </a:r>
            <a:r>
              <a:rPr lang="en-US" altLang="ko-KR" dirty="0" err="1"/>
              <a:t>ref.fa</a:t>
            </a:r>
            <a:r>
              <a:rPr lang="en-US" altLang="ko-KR" dirty="0"/>
              <a:t>&gt; -v -t DP,AD,ADF,ADR,SP,INFO/AD,INFO/ADF,INFO/ADR -u &lt;</a:t>
            </a:r>
            <a:r>
              <a:rPr lang="en-US" altLang="ko-KR" dirty="0" err="1"/>
              <a:t>in.bam</a:t>
            </a:r>
            <a:r>
              <a:rPr lang="en-US" altLang="ko-KR" dirty="0"/>
              <a:t>&gt; | </a:t>
            </a:r>
            <a:r>
              <a:rPr lang="en" altLang="ko-Kore-KR" dirty="0" err="1"/>
              <a:t>bcftools</a:t>
            </a:r>
            <a:r>
              <a:rPr lang="en" altLang="ko-Kore-KR" dirty="0"/>
              <a:t> call -</a:t>
            </a:r>
            <a:r>
              <a:rPr lang="en" altLang="ko-Kore-KR" dirty="0" err="1"/>
              <a:t>Ov</a:t>
            </a:r>
            <a:r>
              <a:rPr lang="en" altLang="ko-Kore-KR" dirty="0"/>
              <a:t> -mv -o </a:t>
            </a:r>
            <a:r>
              <a:rPr lang="en-US" altLang="ko-KR" dirty="0"/>
              <a:t> variant.vcf</a:t>
            </a:r>
          </a:p>
          <a:p>
            <a:endParaRPr lang="en-US" altLang="ko-KR" dirty="0"/>
          </a:p>
          <a:p>
            <a:r>
              <a:rPr lang="en-US" altLang="ko-KR" dirty="0"/>
              <a:t>Multiple pileup</a:t>
            </a:r>
          </a:p>
          <a:p>
            <a:pPr lvl="1"/>
            <a:r>
              <a:rPr lang="en-US" altLang="ko-KR" dirty="0" err="1"/>
              <a:t>samtools</a:t>
            </a:r>
            <a:r>
              <a:rPr lang="en-US" altLang="ko-KR" dirty="0"/>
              <a:t> </a:t>
            </a:r>
            <a:r>
              <a:rPr lang="en-US" altLang="ko-KR" dirty="0" err="1"/>
              <a:t>mpileup</a:t>
            </a:r>
            <a:r>
              <a:rPr lang="en-US" altLang="ko-KR" dirty="0"/>
              <a:t> –f &lt;</a:t>
            </a:r>
            <a:r>
              <a:rPr lang="en-US" altLang="ko-KR" dirty="0" err="1"/>
              <a:t>ref.fa</a:t>
            </a:r>
            <a:r>
              <a:rPr lang="en-US" altLang="ko-KR" dirty="0"/>
              <a:t>&gt; -v -t DP,AD,ADF,ADR,SP,INFO/AD,INFO/ADF,INFO/ADR -u -b </a:t>
            </a:r>
            <a:r>
              <a:rPr lang="en-US" altLang="ko-KR" dirty="0" err="1"/>
              <a:t>bam_list</a:t>
            </a:r>
            <a:r>
              <a:rPr lang="en-US" altLang="ko-KR" dirty="0"/>
              <a:t> | </a:t>
            </a:r>
            <a:r>
              <a:rPr lang="en-US" altLang="ko-KR" dirty="0" err="1"/>
              <a:t>bcftools</a:t>
            </a:r>
            <a:r>
              <a:rPr lang="en-US" altLang="ko-KR" dirty="0"/>
              <a:t> call -v -m -O v &gt; variant.vcf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26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VCFtools</a:t>
            </a:r>
            <a:r>
              <a:rPr lang="en-US" altLang="ko-KR" dirty="0"/>
              <a:t> common usage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vcftools</a:t>
            </a:r>
            <a:r>
              <a:rPr lang="en-US" altLang="ko-KR" dirty="0"/>
              <a:t> ‘--options’--</a:t>
            </a:r>
            <a:r>
              <a:rPr lang="en-US" altLang="ko-KR" dirty="0" err="1"/>
              <a:t>vcf</a:t>
            </a:r>
            <a:r>
              <a:rPr lang="en-US" altLang="ko-KR" dirty="0"/>
              <a:t> &lt;</a:t>
            </a:r>
            <a:r>
              <a:rPr lang="en-US" altLang="ko-KR" dirty="0" err="1"/>
              <a:t>vcf_file</a:t>
            </a:r>
            <a:r>
              <a:rPr lang="en-US" altLang="ko-KR" dirty="0"/>
              <a:t>&gt; --out &lt;</a:t>
            </a:r>
            <a:r>
              <a:rPr lang="en-US" altLang="ko-KR" dirty="0" err="1"/>
              <a:t>outfile</a:t>
            </a:r>
            <a:r>
              <a:rPr lang="en-US" altLang="ko-KR" dirty="0"/>
              <a:t>&gt; --recode</a:t>
            </a:r>
          </a:p>
          <a:p>
            <a:endParaRPr lang="en-US" altLang="ko-KR" dirty="0"/>
          </a:p>
          <a:p>
            <a:r>
              <a:rPr lang="en-US" altLang="ko-KR" dirty="0"/>
              <a:t>--</a:t>
            </a:r>
            <a:r>
              <a:rPr lang="en-US" altLang="ko-KR" dirty="0" err="1"/>
              <a:t>vcf</a:t>
            </a:r>
            <a:r>
              <a:rPr lang="en-US" altLang="ko-KR" dirty="0"/>
              <a:t> or --</a:t>
            </a:r>
            <a:r>
              <a:rPr lang="en-US" altLang="ko-KR" dirty="0" err="1"/>
              <a:t>gzvcf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 can use many options at the same time</a:t>
            </a:r>
          </a:p>
          <a:p>
            <a:endParaRPr lang="en-US" altLang="ko-KR" dirty="0"/>
          </a:p>
          <a:p>
            <a:r>
              <a:rPr lang="en-US" altLang="ko-KR" dirty="0"/>
              <a:t>All the options you can use are in the manual</a:t>
            </a:r>
          </a:p>
          <a:p>
            <a:pPr lvl="1"/>
            <a:r>
              <a:rPr lang="en-US" altLang="ko-KR" dirty="0"/>
              <a:t>https://vcftools.github.io/man_latest.html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881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Filtering INDEL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vcftools</a:t>
            </a:r>
            <a:r>
              <a:rPr lang="en-US" altLang="ko-KR" dirty="0"/>
              <a:t> --</a:t>
            </a:r>
            <a:r>
              <a:rPr lang="en-US" altLang="ko-KR" dirty="0" err="1"/>
              <a:t>gzvcf</a:t>
            </a:r>
            <a:r>
              <a:rPr lang="en-US" altLang="ko-KR" dirty="0"/>
              <a:t> variant.vcf.gz --recode --out </a:t>
            </a:r>
            <a:r>
              <a:rPr lang="en-US" altLang="ko-KR" dirty="0" err="1"/>
              <a:t>variant.vcf.gz.SNPs</a:t>
            </a:r>
            <a:r>
              <a:rPr lang="en-US" altLang="ko-KR" dirty="0"/>
              <a:t> --remove-</a:t>
            </a:r>
            <a:r>
              <a:rPr lang="en-US" altLang="ko-KR" dirty="0" err="1"/>
              <a:t>indels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54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Filtering by position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/>
              <a:t>vcftools</a:t>
            </a:r>
            <a:r>
              <a:rPr lang="en-US" altLang="ko-KR" dirty="0"/>
              <a:t> --</a:t>
            </a:r>
            <a:r>
              <a:rPr lang="en-US" altLang="ko-KR" dirty="0" err="1"/>
              <a:t>vcf</a:t>
            </a:r>
            <a:r>
              <a:rPr lang="en-US" altLang="ko-KR" dirty="0"/>
              <a:t> variant.vcf.gz.SNPs.recode.vcf --</a:t>
            </a:r>
            <a:r>
              <a:rPr lang="en-US" altLang="ko-KR" dirty="0" err="1"/>
              <a:t>chr</a:t>
            </a:r>
            <a:r>
              <a:rPr lang="en-US" altLang="ko-KR" dirty="0"/>
              <a:t> Chr01 --out variant.vcf.gz.Chr01 --recode</a:t>
            </a:r>
          </a:p>
          <a:p>
            <a:endParaRPr lang="en-US" altLang="ko-KR" dirty="0"/>
          </a:p>
          <a:p>
            <a:r>
              <a:rPr lang="en-US" altLang="ko-KR" dirty="0"/>
              <a:t>--not-</a:t>
            </a:r>
            <a:r>
              <a:rPr lang="en-US" altLang="ko-KR" dirty="0" err="1"/>
              <a:t>chr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vcftools</a:t>
            </a:r>
            <a:r>
              <a:rPr lang="en-US" altLang="ko-KR" dirty="0"/>
              <a:t> --</a:t>
            </a:r>
            <a:r>
              <a:rPr lang="en-US" altLang="ko-KR" dirty="0" err="1"/>
              <a:t>vcf</a:t>
            </a:r>
            <a:r>
              <a:rPr lang="en-US" altLang="ko-KR" dirty="0"/>
              <a:t> variant.vcf.gz.SNPs.recode.vcf--</a:t>
            </a:r>
            <a:r>
              <a:rPr lang="en-US" altLang="ko-KR" dirty="0" err="1"/>
              <a:t>chr</a:t>
            </a:r>
            <a:r>
              <a:rPr lang="en-US" altLang="ko-KR" dirty="0"/>
              <a:t> Chr01 --from-</a:t>
            </a:r>
            <a:r>
              <a:rPr lang="en-US" altLang="ko-KR" dirty="0" err="1"/>
              <a:t>bp</a:t>
            </a:r>
            <a:r>
              <a:rPr lang="en-US" altLang="ko-KR" dirty="0"/>
              <a:t> 300 --to-</a:t>
            </a:r>
            <a:r>
              <a:rPr lang="en-US" altLang="ko-KR" dirty="0" err="1"/>
              <a:t>bp</a:t>
            </a:r>
            <a:r>
              <a:rPr lang="en-US" altLang="ko-KR" dirty="0"/>
              <a:t> 1000000 --out variant.vcf.gz.Chr01 –recode</a:t>
            </a:r>
          </a:p>
          <a:p>
            <a:endParaRPr lang="en-US" altLang="ko-KR" dirty="0"/>
          </a:p>
          <a:p>
            <a:r>
              <a:rPr lang="en-US" altLang="ko-KR" dirty="0" err="1"/>
              <a:t>vcftools</a:t>
            </a:r>
            <a:r>
              <a:rPr lang="en-US" altLang="ko-KR" dirty="0"/>
              <a:t> --</a:t>
            </a:r>
            <a:r>
              <a:rPr lang="en-US" altLang="ko-KR" dirty="0" err="1"/>
              <a:t>vcf</a:t>
            </a:r>
            <a:r>
              <a:rPr lang="en-US" altLang="ko-KR" dirty="0"/>
              <a:t> variant.vcf.gz.SNPs.recode.vcf --out overlap.vcf --recode --positions position_list.txt</a:t>
            </a:r>
          </a:p>
          <a:p>
            <a:pPr lvl="1"/>
            <a:r>
              <a:rPr lang="en-US" altLang="ko-KR" dirty="0"/>
              <a:t>position_list.txt (TAB separated file)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377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Other filtering options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--</a:t>
            </a:r>
            <a:r>
              <a:rPr lang="en-US" altLang="ko-KR" dirty="0" err="1"/>
              <a:t>maf</a:t>
            </a:r>
            <a:r>
              <a:rPr lang="en-US" altLang="ko-KR" dirty="0"/>
              <a:t> 0.05</a:t>
            </a:r>
          </a:p>
          <a:p>
            <a:r>
              <a:rPr lang="en-US" altLang="ko-KR" dirty="0"/>
              <a:t>--max-</a:t>
            </a:r>
            <a:r>
              <a:rPr lang="en-US" altLang="ko-KR" dirty="0" err="1"/>
              <a:t>maf</a:t>
            </a:r>
            <a:r>
              <a:rPr lang="en-US" altLang="ko-KR" dirty="0"/>
              <a:t> 0.3</a:t>
            </a:r>
          </a:p>
          <a:p>
            <a:r>
              <a:rPr lang="en-US" altLang="ko-KR" dirty="0"/>
              <a:t>--</a:t>
            </a:r>
            <a:r>
              <a:rPr lang="en-US" altLang="ko-KR" dirty="0" err="1"/>
              <a:t>minQ</a:t>
            </a:r>
            <a:r>
              <a:rPr lang="en-US" altLang="ko-KR" dirty="0"/>
              <a:t> 30</a:t>
            </a:r>
          </a:p>
          <a:p>
            <a:r>
              <a:rPr lang="en-US" altLang="ko-KR" dirty="0"/>
              <a:t>--</a:t>
            </a:r>
            <a:r>
              <a:rPr lang="en-US" altLang="ko-KR" dirty="0" err="1"/>
              <a:t>minDP</a:t>
            </a:r>
            <a:r>
              <a:rPr lang="en-US" altLang="ko-KR" dirty="0"/>
              <a:t> 3</a:t>
            </a:r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4001294"/>
            <a:ext cx="8896350" cy="6381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4779566"/>
            <a:ext cx="88868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26528-394D-5CAE-A3CB-A409B06D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Linux OS</a:t>
            </a:r>
            <a:endParaRPr kumimoji="1" lang="ko-Kore-KR" altLang="en-US" dirty="0"/>
          </a:p>
        </p:txBody>
      </p:sp>
      <p:pic>
        <p:nvPicPr>
          <p:cNvPr id="1026" name="Picture 2" descr="Learn the differences between Linux and Windows">
            <a:extLst>
              <a:ext uri="{FF2B5EF4-FFF2-40B4-BE49-F238E27FC236}">
                <a16:creationId xmlns:a16="http://schemas.microsoft.com/office/drawing/2014/main" id="{406662DB-B19C-FB89-2C89-7E45323E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67" y="1571612"/>
            <a:ext cx="6395666" cy="4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10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Suggested command for filtering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vcftools</a:t>
            </a:r>
            <a:r>
              <a:rPr lang="en-US" altLang="ko-KR" dirty="0"/>
              <a:t> --</a:t>
            </a:r>
            <a:r>
              <a:rPr lang="en-US" altLang="ko-KR" dirty="0" err="1"/>
              <a:t>vcf</a:t>
            </a:r>
            <a:r>
              <a:rPr lang="en-US" altLang="ko-KR" dirty="0"/>
              <a:t> variant.vcf --remove-</a:t>
            </a:r>
            <a:r>
              <a:rPr lang="en-US" altLang="ko-KR" dirty="0" err="1"/>
              <a:t>indels</a:t>
            </a:r>
            <a:r>
              <a:rPr lang="en-US" altLang="ko-KR" dirty="0"/>
              <a:t> --</a:t>
            </a:r>
            <a:r>
              <a:rPr lang="en-US" altLang="ko-KR" dirty="0" err="1"/>
              <a:t>minQ</a:t>
            </a:r>
            <a:r>
              <a:rPr lang="en-US" altLang="ko-KR" dirty="0"/>
              <a:t> 30 --</a:t>
            </a:r>
            <a:r>
              <a:rPr lang="en-US" altLang="ko-KR" dirty="0" err="1"/>
              <a:t>minDP</a:t>
            </a:r>
            <a:r>
              <a:rPr lang="en-US" altLang="ko-KR" dirty="0"/>
              <a:t> 5(or 3)</a:t>
            </a:r>
            <a:r>
              <a:rPr lang="ko-KR" altLang="en-US" dirty="0"/>
              <a:t> </a:t>
            </a:r>
            <a:r>
              <a:rPr lang="en-US" altLang="ko-KR" dirty="0"/>
              <a:t>--out variant.vcf.SNP.q30.d5 --recode</a:t>
            </a:r>
          </a:p>
          <a:p>
            <a:endParaRPr lang="en-US" altLang="ko-KR" dirty="0"/>
          </a:p>
          <a:p>
            <a:r>
              <a:rPr lang="en-US" altLang="ko-KR" dirty="0"/>
              <a:t>Minimum depth filtering</a:t>
            </a:r>
          </a:p>
          <a:p>
            <a:r>
              <a:rPr lang="en-US" altLang="ko-KR" dirty="0"/>
              <a:t>Mapping quality filtering</a:t>
            </a:r>
          </a:p>
          <a:p>
            <a:r>
              <a:rPr lang="en-US" altLang="ko-KR" dirty="0"/>
              <a:t>Remove </a:t>
            </a:r>
            <a:r>
              <a:rPr lang="en-US" altLang="ko-KR" dirty="0" err="1"/>
              <a:t>indels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37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SNP typing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snpEff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java –Xmx4g –jar ~/</a:t>
            </a:r>
            <a:r>
              <a:rPr lang="en-US" altLang="ko-KR" dirty="0" err="1"/>
              <a:t>snpEff</a:t>
            </a:r>
            <a:r>
              <a:rPr lang="en-US" altLang="ko-KR" dirty="0"/>
              <a:t>/snpEff.jar -c &lt;</a:t>
            </a:r>
            <a:r>
              <a:rPr lang="en-US" altLang="ko-KR" dirty="0" err="1"/>
              <a:t>config</a:t>
            </a:r>
            <a:r>
              <a:rPr lang="en-US" altLang="ko-KR" dirty="0"/>
              <a:t> file&gt; -v &lt;DB&gt; &lt;</a:t>
            </a:r>
            <a:r>
              <a:rPr lang="en-US" altLang="ko-KR" dirty="0" err="1"/>
              <a:t>vcf_file</a:t>
            </a:r>
            <a:r>
              <a:rPr lang="en-US" altLang="ko-KR" dirty="0"/>
              <a:t>&gt; &gt; &lt;output file&gt;</a:t>
            </a:r>
          </a:p>
          <a:p>
            <a:pPr lvl="1"/>
            <a:r>
              <a:rPr lang="en-US" altLang="ko-KR" dirty="0"/>
              <a:t>java -Xmx4g -jar ~/</a:t>
            </a:r>
            <a:r>
              <a:rPr lang="en-US" altLang="ko-KR" dirty="0" err="1"/>
              <a:t>snpEff</a:t>
            </a:r>
            <a:r>
              <a:rPr lang="en-US" altLang="ko-KR" dirty="0"/>
              <a:t>/snpEff.jar -c ~/</a:t>
            </a:r>
            <a:r>
              <a:rPr lang="en-US" altLang="ko-KR" dirty="0" err="1"/>
              <a:t>snpEff</a:t>
            </a:r>
            <a:r>
              <a:rPr lang="en-US" altLang="ko-KR" dirty="0"/>
              <a:t>/</a:t>
            </a:r>
            <a:r>
              <a:rPr lang="en-US" altLang="ko-KR" dirty="0" err="1"/>
              <a:t>snpEff.config</a:t>
            </a:r>
            <a:r>
              <a:rPr lang="en-US" altLang="ko-KR" dirty="0"/>
              <a:t> -v </a:t>
            </a:r>
            <a:r>
              <a:rPr lang="en-US" altLang="ko-KR" dirty="0" err="1"/>
              <a:t>Oryza_sativa</a:t>
            </a:r>
            <a:r>
              <a:rPr lang="en-US" altLang="ko-KR" dirty="0"/>
              <a:t> &lt;</a:t>
            </a:r>
            <a:r>
              <a:rPr lang="en-US" altLang="ko-KR" dirty="0" err="1"/>
              <a:t>vcffile</a:t>
            </a:r>
            <a:r>
              <a:rPr lang="en-US" altLang="ko-KR" dirty="0"/>
              <a:t>&gt; &gt; &lt;</a:t>
            </a:r>
            <a:r>
              <a:rPr lang="en-US" altLang="ko-KR" dirty="0" err="1"/>
              <a:t>out_file</a:t>
            </a:r>
            <a:r>
              <a:rPr lang="en-US" altLang="ko-KR" dirty="0"/>
              <a:t>&gt;</a:t>
            </a:r>
          </a:p>
          <a:p>
            <a:pPr lvl="1"/>
            <a:r>
              <a:rPr lang="en-US" altLang="ko-KR" dirty="0"/>
              <a:t>You can check DB name in ~/</a:t>
            </a:r>
            <a:r>
              <a:rPr lang="en-US" altLang="ko-KR" dirty="0" err="1"/>
              <a:t>snpEff</a:t>
            </a:r>
            <a:r>
              <a:rPr lang="en-US" altLang="ko-KR" dirty="0"/>
              <a:t>/</a:t>
            </a:r>
            <a:r>
              <a:rPr lang="en-US" altLang="ko-KR" dirty="0" err="1"/>
              <a:t>snpEff.config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72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Download DB for </a:t>
            </a:r>
            <a:r>
              <a:rPr lang="en-US" altLang="ko-KR" dirty="0" err="1"/>
              <a:t>snpEff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java -jar snpEff.jar download -v </a:t>
            </a:r>
            <a:r>
              <a:rPr lang="en-US" altLang="ko-KR" dirty="0" err="1"/>
              <a:t>Oryza_sativa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58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snpEff</a:t>
            </a:r>
            <a:r>
              <a:rPr lang="en-US" altLang="ko-KR" dirty="0"/>
              <a:t> DB construction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GFF file is needed</a:t>
            </a:r>
            <a:r>
              <a:rPr lang="ko-KR" altLang="en-US" dirty="0"/>
              <a:t> </a:t>
            </a:r>
            <a:r>
              <a:rPr lang="en-US" altLang="ko-KR" dirty="0"/>
              <a:t>to </a:t>
            </a:r>
            <a:r>
              <a:rPr lang="en-US" altLang="ko-KR" dirty="0" err="1"/>
              <a:t>contruct</a:t>
            </a:r>
            <a:r>
              <a:rPr lang="en-US" altLang="ko-KR" dirty="0"/>
              <a:t> </a:t>
            </a:r>
            <a:r>
              <a:rPr lang="en-US" altLang="ko-KR" dirty="0" err="1"/>
              <a:t>snpEff</a:t>
            </a:r>
            <a:r>
              <a:rPr lang="en-US" altLang="ko-KR" dirty="0"/>
              <a:t> DB</a:t>
            </a:r>
          </a:p>
          <a:p>
            <a:endParaRPr lang="en-US" altLang="ko-KR" dirty="0"/>
          </a:p>
          <a:p>
            <a:r>
              <a:rPr lang="en-US" altLang="ko-KR" dirty="0"/>
              <a:t>Edit </a:t>
            </a:r>
            <a:r>
              <a:rPr lang="en-US" altLang="ko-KR" dirty="0" err="1"/>
              <a:t>snpEff</a:t>
            </a:r>
            <a:r>
              <a:rPr lang="en-US" altLang="ko-KR" dirty="0"/>
              <a:t> configure file</a:t>
            </a:r>
          </a:p>
          <a:p>
            <a:endParaRPr lang="en-US" altLang="ko-KR" dirty="0"/>
          </a:p>
          <a:p>
            <a:r>
              <a:rPr lang="en-US" altLang="ko-KR" dirty="0"/>
              <a:t>Make gm275 directory in ~/</a:t>
            </a:r>
            <a:r>
              <a:rPr lang="en-US" altLang="ko-KR" dirty="0" err="1"/>
              <a:t>snpEff</a:t>
            </a:r>
            <a:r>
              <a:rPr lang="en-US" altLang="ko-KR" dirty="0"/>
              <a:t>/data</a:t>
            </a:r>
          </a:p>
          <a:p>
            <a:endParaRPr lang="en-US" altLang="ko-KR" dirty="0"/>
          </a:p>
          <a:p>
            <a:r>
              <a:rPr lang="en-US" altLang="ko-KR" dirty="0"/>
              <a:t>Copy </a:t>
            </a:r>
            <a:r>
              <a:rPr lang="en-US" altLang="ko-KR" dirty="0" err="1"/>
              <a:t>gff</a:t>
            </a:r>
            <a:r>
              <a:rPr lang="en-US" altLang="ko-KR" dirty="0"/>
              <a:t> file into gm275 directory</a:t>
            </a:r>
          </a:p>
          <a:p>
            <a:endParaRPr lang="en-US" altLang="ko-KR" dirty="0"/>
          </a:p>
          <a:p>
            <a:r>
              <a:rPr lang="en-US" altLang="ko-KR" dirty="0"/>
              <a:t>java -jar snpEff.jar build -gff3 -v gm275</a:t>
            </a:r>
          </a:p>
        </p:txBody>
      </p:sp>
    </p:spTree>
    <p:extLst>
      <p:ext uri="{BB962C8B-B14F-4D97-AF65-F5344CB8AC3E}">
        <p14:creationId xmlns:p14="http://schemas.microsoft.com/office/powerpoint/2010/main" val="383322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SNP typing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java -Xmx4g -jar ~/</a:t>
            </a:r>
            <a:r>
              <a:rPr lang="en-US" altLang="ko-KR" dirty="0" err="1"/>
              <a:t>snpEff</a:t>
            </a:r>
            <a:r>
              <a:rPr lang="en-US" altLang="ko-KR" dirty="0"/>
              <a:t>/snpEff.jar -c ~/</a:t>
            </a:r>
            <a:r>
              <a:rPr lang="en-US" altLang="ko-KR" dirty="0" err="1"/>
              <a:t>snpEff</a:t>
            </a:r>
            <a:r>
              <a:rPr lang="en-US" altLang="ko-KR" dirty="0"/>
              <a:t>/</a:t>
            </a:r>
            <a:r>
              <a:rPr lang="en-US" altLang="ko-KR" dirty="0" err="1"/>
              <a:t>snpEff.config</a:t>
            </a:r>
            <a:r>
              <a:rPr lang="en-US" altLang="ko-KR" dirty="0"/>
              <a:t> -v </a:t>
            </a:r>
            <a:r>
              <a:rPr lang="en-US" altLang="ko-KR" dirty="0" err="1"/>
              <a:t>Gmax</a:t>
            </a:r>
            <a:r>
              <a:rPr lang="en-US" altLang="ko-KR" dirty="0"/>
              <a:t> BS.bam.sort.vcf -</a:t>
            </a:r>
            <a:r>
              <a:rPr lang="en-US" altLang="ko-KR" dirty="0" err="1"/>
              <a:t>ud</a:t>
            </a:r>
            <a:r>
              <a:rPr lang="en-US" altLang="ko-KR" dirty="0"/>
              <a:t> 2000 &gt; </a:t>
            </a:r>
            <a:r>
              <a:rPr lang="en-US" altLang="ko-KR" dirty="0" err="1"/>
              <a:t>BS.bam.sort.vcf.type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Outfile</a:t>
            </a:r>
            <a:endParaRPr lang="en-US" altLang="ko-KR" dirty="0"/>
          </a:p>
          <a:p>
            <a:r>
              <a:rPr lang="en-US" altLang="ko-KR" dirty="0" err="1"/>
              <a:t>Genefile</a:t>
            </a:r>
            <a:endParaRPr lang="en-US" altLang="ko-KR" dirty="0"/>
          </a:p>
          <a:p>
            <a:r>
              <a:rPr lang="en-US" altLang="ko-KR" dirty="0"/>
              <a:t>Summary file</a:t>
            </a:r>
          </a:p>
          <a:p>
            <a:endParaRPr lang="en-US" altLang="ko-KR" dirty="0"/>
          </a:p>
          <a:p>
            <a:r>
              <a:rPr lang="en" altLang="ko-Kore-KR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/data1/program/</a:t>
            </a:r>
            <a:r>
              <a:rPr lang="en" altLang="ko-Kore-KR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snpEff</a:t>
            </a:r>
            <a:endParaRPr lang="en" altLang="ko-Kore-KR" dirty="0">
              <a:solidFill>
                <a:srgbClr val="400BD9"/>
              </a:solidFill>
              <a:effectLst/>
              <a:latin typeface="Menlo" panose="020B0609030804020204" pitchFamily="49" charset="0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15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98377"/>
            <a:ext cx="7886700" cy="1325563"/>
          </a:xfrm>
        </p:spPr>
        <p:txBody>
          <a:bodyPr/>
          <a:lstStyle/>
          <a:p>
            <a:r>
              <a:rPr lang="en-US" altLang="ko-KR" dirty="0"/>
              <a:t>Connecting to server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Download putty</a:t>
            </a:r>
          </a:p>
          <a:p>
            <a:endParaRPr lang="en-US" altLang="ko-KR" dirty="0"/>
          </a:p>
          <a:p>
            <a:r>
              <a:rPr lang="en-US" altLang="ko-KR" dirty="0"/>
              <a:t>Server connection practice</a:t>
            </a:r>
          </a:p>
          <a:p>
            <a:pPr lvl="1"/>
            <a:r>
              <a:rPr lang="en-US" altLang="ko-KR" dirty="0" err="1"/>
              <a:t>ssh</a:t>
            </a:r>
            <a:r>
              <a:rPr lang="en-US" altLang="ko-KR" dirty="0"/>
              <a:t> </a:t>
            </a:r>
            <a:r>
              <a:rPr lang="en-US" altLang="ko-KR" dirty="0" err="1"/>
              <a:t>ID@address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ID : </a:t>
            </a:r>
            <a:r>
              <a:rPr lang="en-US" altLang="ko-KR" dirty="0" err="1"/>
              <a:t>vietnam</a:t>
            </a:r>
            <a:endParaRPr lang="en-US" altLang="ko-KR" dirty="0"/>
          </a:p>
          <a:p>
            <a:r>
              <a:rPr lang="en-US" altLang="ko-KR" dirty="0"/>
              <a:t>PW : snu123</a:t>
            </a:r>
          </a:p>
          <a:p>
            <a:r>
              <a:rPr lang="en-US" altLang="ko-KR" dirty="0"/>
              <a:t>Address : 147.46.250.193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56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Basic command in Linux</a:t>
            </a:r>
            <a:endParaRPr lang="ko-KR" altLang="en-US" dirty="0"/>
          </a:p>
        </p:txBody>
      </p:sp>
      <p:pic>
        <p:nvPicPr>
          <p:cNvPr id="2050" name="Picture 2" descr="List of basic Linux commands | Download Table">
            <a:extLst>
              <a:ext uri="{FF2B5EF4-FFF2-40B4-BE49-F238E27FC236}">
                <a16:creationId xmlns:a16="http://schemas.microsoft.com/office/drawing/2014/main" id="{6C473E31-21C5-BD14-15AE-E104161A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91" y="1534577"/>
            <a:ext cx="6215974" cy="46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ference genome – 두마디 정밀의료">
            <a:extLst>
              <a:ext uri="{FF2B5EF4-FFF2-40B4-BE49-F238E27FC236}">
                <a16:creationId xmlns:a16="http://schemas.microsoft.com/office/drawing/2014/main" id="{41820D2B-A01E-7D5D-226A-1B7FA8FE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0"/>
            <a:ext cx="838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Resequencing Workflow</a:t>
            </a:r>
            <a:endParaRPr lang="ko-KR" altLang="en-US" dirty="0"/>
          </a:p>
        </p:txBody>
      </p:sp>
      <p:pic>
        <p:nvPicPr>
          <p:cNvPr id="3074" name="Picture 2" descr="The computational phases of DNA sequencing. First, the reads produced... |  Download Scientific Diagram">
            <a:extLst>
              <a:ext uri="{FF2B5EF4-FFF2-40B4-BE49-F238E27FC236}">
                <a16:creationId xmlns:a16="http://schemas.microsoft.com/office/drawing/2014/main" id="{95183308-1D24-3FBD-F8D1-47E0DC58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0" y="1956863"/>
            <a:ext cx="7558391" cy="401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3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Sequence Trimming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2" y="1600004"/>
            <a:ext cx="7978938" cy="2344762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3944766"/>
            <a:ext cx="7886700" cy="2232197"/>
          </a:xfrm>
        </p:spPr>
        <p:txBody>
          <a:bodyPr/>
          <a:lstStyle/>
          <a:p>
            <a:r>
              <a:rPr lang="en-US" altLang="ko-KR" baseline="30000" dirty="0"/>
              <a:t>  </a:t>
            </a:r>
            <a:r>
              <a:rPr lang="en-US" altLang="ko-KR" dirty="0"/>
              <a:t>Q = –10 log</a:t>
            </a:r>
            <a:r>
              <a:rPr lang="en-US" altLang="ko-KR" baseline="-25000" dirty="0"/>
              <a:t>10</a:t>
            </a:r>
            <a:r>
              <a:rPr lang="en-US" altLang="ko-KR" dirty="0"/>
              <a:t>(P)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22689"/>
            <a:ext cx="6467475" cy="6381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5309351"/>
            <a:ext cx="64674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C3A8D93-1040-86EB-B7F3-0F8E4E47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0"/>
            <a:ext cx="582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4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Sequence Trimming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ko-KR" dirty="0" err="1"/>
              <a:t>Trimmomatic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java -jar ~/Trimmomatic-0.39/trimmomatic-0.39.jar PE -phred33 &lt;input_forward.fq.gz&gt; &lt;input_reverse.fq.gz&gt; &lt;output_forward_paired.fq.gz&gt; &lt;output_forward_unpaired.fq.gz&gt; &lt;output_reverse_paired.fq.gz&gt; &lt;output_reverse_unpaired.fq.gz&gt; ILLUMINACLIP:~/Trimmomatic-0.36/adapters/TruSeq3-PE.fa:2:30:10 SLIDINGWINDOW:4:20 MINLEN:36</a:t>
            </a:r>
          </a:p>
          <a:p>
            <a:endParaRPr lang="en-US" altLang="ko-KR" dirty="0"/>
          </a:p>
          <a:p>
            <a:r>
              <a:rPr lang="en-US" altLang="ko-KR" dirty="0"/>
              <a:t>java -jar ~/Trimmomatic-0.36/trimmomatic-0.36.jar SE -phred33 </a:t>
            </a:r>
            <a:r>
              <a:rPr lang="en-US" altLang="ko-KR" dirty="0" err="1"/>
              <a:t>BS.cat.fq.trimmed</a:t>
            </a:r>
            <a:r>
              <a:rPr lang="en-US" altLang="ko-KR" dirty="0"/>
              <a:t> BS.cat.fq.trimmed.trimo.out.1.20 ILLUMINACLIP:../Trimmomatic-0.36/adapters/TruSeq3-SE.fa:2:30:10 SLIDINGWINDOW:1:20 MINLEN:50</a:t>
            </a:r>
          </a:p>
          <a:p>
            <a:endParaRPr lang="en-US" altLang="ko-KR" dirty="0"/>
          </a:p>
          <a:p>
            <a:r>
              <a:rPr lang="en-US" altLang="ko-KR" dirty="0"/>
              <a:t>PE / SE</a:t>
            </a:r>
          </a:p>
          <a:p>
            <a:r>
              <a:rPr lang="en-US" altLang="ko-KR" dirty="0"/>
              <a:t>SLIDINGWINDOW:4:20 (</a:t>
            </a:r>
            <a:r>
              <a:rPr lang="en-US" altLang="ko-KR" dirty="0" err="1"/>
              <a:t>windowsize</a:t>
            </a:r>
            <a:r>
              <a:rPr lang="en-US" altLang="ko-KR" dirty="0"/>
              <a:t>, threshold)</a:t>
            </a:r>
          </a:p>
          <a:p>
            <a:r>
              <a:rPr lang="en-US" altLang="ko-KR" dirty="0"/>
              <a:t>Truseq3-PE.fa (adapter information of </a:t>
            </a:r>
            <a:r>
              <a:rPr lang="en-US" altLang="ko-KR" dirty="0" err="1"/>
              <a:t>Hiseq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" altLang="ko-Kore-KR" b="1" dirty="0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/data5/</a:t>
            </a:r>
            <a:r>
              <a:rPr lang="en" altLang="ko-Kore-KR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KOICA/program/Trimmomatic-0.39/</a:t>
            </a:r>
          </a:p>
          <a:p>
            <a:endParaRPr lang="en" altLang="ko-Kore-KR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" altLang="ko-Kore-KR" dirty="0">
              <a:solidFill>
                <a:srgbClr val="400BD9"/>
              </a:solidFill>
              <a:effectLst/>
              <a:latin typeface="Menlo" panose="020B0609030804020204" pitchFamily="49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24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</TotalTime>
  <Words>1120</Words>
  <Application>Microsoft Macintosh PowerPoint</Application>
  <PresentationFormat>화면 슬라이드 쇼(4:3)</PresentationFormat>
  <Paragraphs>128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Menlo</vt:lpstr>
      <vt:lpstr>Office 테마</vt:lpstr>
      <vt:lpstr>Resequencing pipeline using  Samtools and vcftools</vt:lpstr>
      <vt:lpstr>Linux OS</vt:lpstr>
      <vt:lpstr>Connecting to server</vt:lpstr>
      <vt:lpstr>Basic command in Linux</vt:lpstr>
      <vt:lpstr>PowerPoint 프레젠테이션</vt:lpstr>
      <vt:lpstr>Resequencing Workflow</vt:lpstr>
      <vt:lpstr>Sequence Trimming</vt:lpstr>
      <vt:lpstr>PowerPoint 프레젠테이션</vt:lpstr>
      <vt:lpstr>Sequence Trimming</vt:lpstr>
      <vt:lpstr>PowerPoint 프레젠테이션</vt:lpstr>
      <vt:lpstr>BWA indexing</vt:lpstr>
      <vt:lpstr>Aligning</vt:lpstr>
      <vt:lpstr>Sorting &amp; indexing bam  and Fasta indexing</vt:lpstr>
      <vt:lpstr>Tview</vt:lpstr>
      <vt:lpstr>Pileup or multiple pileup &amp; variant calling</vt:lpstr>
      <vt:lpstr>VCFtools common usage</vt:lpstr>
      <vt:lpstr>Filtering INDEL</vt:lpstr>
      <vt:lpstr>Filtering by position</vt:lpstr>
      <vt:lpstr>Other filtering options</vt:lpstr>
      <vt:lpstr>Suggested command for filtering</vt:lpstr>
      <vt:lpstr>SNP typing</vt:lpstr>
      <vt:lpstr>Download DB for snpEff</vt:lpstr>
      <vt:lpstr>snpEff DB construction</vt:lpstr>
      <vt:lpstr>SNP typing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Resequencing pipeline using  Samtools and vcftools</dc:title>
  <dc:creator>Yami</dc:creator>
  <cp:lastModifiedBy>Microsoft Office User</cp:lastModifiedBy>
  <cp:revision>10</cp:revision>
  <dcterms:created xsi:type="dcterms:W3CDTF">2018-01-09T04:17:02Z</dcterms:created>
  <dcterms:modified xsi:type="dcterms:W3CDTF">2023-11-16T18:45:42Z</dcterms:modified>
</cp:coreProperties>
</file>